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611" r:id="rId2"/>
    <p:sldId id="515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610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9" r:id="rId20"/>
    <p:sldId id="281" r:id="rId21"/>
    <p:sldId id="282" r:id="rId22"/>
    <p:sldId id="283" r:id="rId23"/>
    <p:sldId id="284" r:id="rId24"/>
    <p:sldId id="285" r:id="rId25"/>
    <p:sldId id="260" r:id="rId26"/>
    <p:sldId id="585" r:id="rId27"/>
    <p:sldId id="486" r:id="rId28"/>
    <p:sldId id="263" r:id="rId29"/>
    <p:sldId id="280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E9E9"/>
    <a:srgbClr val="FFFF99"/>
    <a:srgbClr val="FFFFCC"/>
    <a:srgbClr val="2C13CC"/>
    <a:srgbClr val="57E1E8"/>
    <a:srgbClr val="3D4C77"/>
    <a:srgbClr val="2D3756"/>
    <a:srgbClr val="4855A7"/>
    <a:srgbClr val="344168"/>
    <a:srgbClr val="384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69" autoAdjust="0"/>
    <p:restoredTop sz="82623" autoAdjust="0"/>
  </p:normalViewPr>
  <p:slideViewPr>
    <p:cSldViewPr snapToGrid="0">
      <p:cViewPr varScale="1">
        <p:scale>
          <a:sx n="126" d="100"/>
          <a:sy n="126" d="100"/>
        </p:scale>
        <p:origin x="192" y="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2" y="260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12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9AD5-45BA-4AC8-B5EB-CC5F89D5D5F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E89D0B53-3F2A-4E1B-BB08-EA9E4658EA12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10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27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Graph from &lt; file:///Users/ebciii3/Public/AudGenDB%20Data%20Mining/Hearing%20Loss%20Progression/html/TemporalGraphsHLprogressionCohort.html#data_analysis &gt; HL103 Temporal Graphs of HL Progression Cohort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83720-0DAD-4268-AEDA-7B298C74EAD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584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3" tIns="45717" rIns="91433" bIns="45717" anchor="b"/>
          <a:lstStyle/>
          <a:p>
            <a:pPr algn="r" eaLnBrk="0" hangingPunct="0"/>
            <a:fld id="{5A004BCC-B3BA-4C07-930B-EC03A4E00E80}" type="slidenum">
              <a:rPr lang="en-US" sz="1200" b="0">
                <a:ea typeface="ＭＳ Ｐゴシック"/>
                <a:cs typeface="ＭＳ Ｐゴシック"/>
              </a:rPr>
              <a:pPr algn="r" eaLnBrk="0" hangingPunct="0"/>
              <a:t>26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3" tIns="45717" rIns="91433" bIns="45717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2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14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8718"/>
            <a:ext cx="7772400" cy="1470025"/>
          </a:xfrm>
        </p:spPr>
        <p:txBody>
          <a:bodyPr/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9961" y="3062232"/>
            <a:ext cx="6400800" cy="1752600"/>
          </a:xfrm>
        </p:spPr>
        <p:txBody>
          <a:bodyPr/>
          <a:lstStyle>
            <a:lvl1pPr marL="0" indent="0" algn="ctr">
              <a:buNone/>
              <a:defRPr b="1" i="1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01739" y="6245225"/>
            <a:ext cx="2133600" cy="47625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61C0DBB-A97D-428E-8B8A-3F03DEB04B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8" descr="CCCLOGO_RGB.JPG">
            <a:extLst>
              <a:ext uri="{FF2B5EF4-FFF2-40B4-BE49-F238E27FC236}">
                <a16:creationId xmlns:a16="http://schemas.microsoft.com/office/drawing/2014/main" id="{FBE9AACE-BAC3-5F48-AF0F-3FCFAA8A18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470" y="5304221"/>
            <a:ext cx="737824" cy="66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HUP LOGO COLOR_9_02">
            <a:extLst>
              <a:ext uri="{FF2B5EF4-FFF2-40B4-BE49-F238E27FC236}">
                <a16:creationId xmlns:a16="http://schemas.microsoft.com/office/drawing/2014/main" id="{90B62D26-777C-D645-9E8B-C481F4760B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8825" y="5304221"/>
            <a:ext cx="1065175" cy="711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874DAAC7-08E3-9941-BB22-85E0839E87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7522" y="6419668"/>
            <a:ext cx="2746478" cy="43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7838B-49B9-49AF-B8E0-BA011D8919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85D08-8EFD-4ACD-A0E6-A1832E946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System Font Regular"/>
              <a:buChar char="–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System Font Regular"/>
              <a:buChar char="–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20BA7-39FF-4EE3-81B3-4378A6B870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B74B6-E911-4AB1-907E-24E8D2D77C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>
                <a:solidFill>
                  <a:srgbClr val="85E9E9"/>
                </a:solidFill>
              </a:defRPr>
            </a:lvl2pPr>
            <a:lvl3pPr>
              <a:defRPr sz="1800">
                <a:solidFill>
                  <a:srgbClr val="FFFF99"/>
                </a:solidFill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>
                <a:solidFill>
                  <a:srgbClr val="85E9E9"/>
                </a:solidFill>
              </a:defRPr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30FD6-BE27-4699-9DB8-E80954137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D63FC-4FB1-429F-9FAE-8F27C9B7B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8C92E-932E-4996-9B61-6ABBB73A67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40E36-B051-48BC-AE76-ACEA7DD9B0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BD23EA-C466-4AC9-962F-965D3047C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F2851-17E0-4B17-8D3D-632C6DD66B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000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A8427E5-2C4C-4F2B-8230-E1F1AE63F2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BC527BD-1D0C-A54D-A716-22A94CCE76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audgendb.chop.edu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tiff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3140804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09C20F-3727-6843-95BF-A314F111E308}"/>
              </a:ext>
            </a:extLst>
          </p:cNvPr>
          <p:cNvSpPr txBox="1">
            <a:spLocks/>
          </p:cNvSpPr>
          <p:nvPr/>
        </p:nvSpPr>
        <p:spPr bwMode="auto">
          <a:xfrm>
            <a:off x="643180" y="1255192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FF00"/>
                </a:solidFill>
                <a:latin typeface="Arial" pitchFamily="34" charset="0"/>
              </a:defRPr>
            </a:lvl9pPr>
          </a:lstStyle>
          <a:p>
            <a:r>
              <a:rPr lang="en-US" kern="0"/>
              <a:t>Text-mining for Cohort Ascertainment and Analysis of Patients with EVA</a:t>
            </a:r>
            <a:endParaRPr lang="en-US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0FBA3-9F06-AE48-A0AE-F505EE74C51E}"/>
              </a:ext>
            </a:extLst>
          </p:cNvPr>
          <p:cNvSpPr txBox="1"/>
          <p:nvPr/>
        </p:nvSpPr>
        <p:spPr>
          <a:xfrm>
            <a:off x="1921117" y="3624994"/>
            <a:ext cx="6599959" cy="318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b="0" dirty="0">
                <a:solidFill>
                  <a:srgbClr val="FFFF00"/>
                </a:solidFill>
                <a:latin typeface="+mj-lt"/>
              </a:rPr>
              <a:t>E. Bryan Crenshaw III, PhD</a:t>
            </a:r>
            <a:endParaRPr lang="en-US" sz="2800" b="0" dirty="0">
              <a:latin typeface="+mj-lt"/>
            </a:endParaRPr>
          </a:p>
          <a:p>
            <a:pPr>
              <a:spcBef>
                <a:spcPct val="20000"/>
              </a:spcBef>
            </a:pPr>
            <a:r>
              <a:rPr lang="en-US" b="0" dirty="0">
                <a:solidFill>
                  <a:srgbClr val="FFFFFF"/>
                </a:solidFill>
                <a:latin typeface="+mj-lt"/>
              </a:rPr>
              <a:t>Center for Childhood Communication</a:t>
            </a:r>
          </a:p>
          <a:p>
            <a:pPr>
              <a:spcBef>
                <a:spcPct val="20000"/>
              </a:spcBef>
            </a:pPr>
            <a:r>
              <a:rPr lang="en-US" b="0" dirty="0">
                <a:solidFill>
                  <a:srgbClr val="FFFFFF"/>
                </a:solidFill>
                <a:latin typeface="+mj-lt"/>
              </a:rPr>
              <a:t>The Children</a:t>
            </a:r>
            <a:r>
              <a:rPr lang="ja-JP" altLang="en-US" b="0" dirty="0">
                <a:solidFill>
                  <a:srgbClr val="FFFFFF"/>
                </a:solidFill>
                <a:latin typeface="+mj-lt"/>
              </a:rPr>
              <a:t>’</a:t>
            </a:r>
            <a:r>
              <a:rPr lang="en-US" b="0" dirty="0">
                <a:solidFill>
                  <a:srgbClr val="FFFFFF"/>
                </a:solidFill>
                <a:latin typeface="+mj-lt"/>
              </a:rPr>
              <a:t>s Hospital of Philadelphia</a:t>
            </a:r>
          </a:p>
          <a:p>
            <a:pPr>
              <a:spcBef>
                <a:spcPct val="20000"/>
              </a:spcBef>
            </a:pPr>
            <a:endParaRPr lang="en-US" b="0" dirty="0">
              <a:solidFill>
                <a:srgbClr val="FFFFFF"/>
              </a:solidFill>
              <a:latin typeface="+mj-lt"/>
            </a:endParaRPr>
          </a:p>
          <a:p>
            <a:pPr>
              <a:spcBef>
                <a:spcPct val="20000"/>
              </a:spcBef>
            </a:pPr>
            <a:r>
              <a:rPr lang="en-US" b="0" dirty="0">
                <a:solidFill>
                  <a:srgbClr val="FFFFFF"/>
                </a:solidFill>
                <a:latin typeface="+mj-lt"/>
              </a:rPr>
              <a:t>Dept. of Otorhinolaryngology: Head &amp; Neck Surgery</a:t>
            </a:r>
          </a:p>
          <a:p>
            <a:pPr>
              <a:spcBef>
                <a:spcPct val="20000"/>
              </a:spcBef>
            </a:pPr>
            <a:r>
              <a:rPr lang="en-US" b="0" dirty="0">
                <a:solidFill>
                  <a:srgbClr val="FFFFFF"/>
                </a:solidFill>
                <a:latin typeface="+mj-lt"/>
              </a:rPr>
              <a:t>Perelman </a:t>
            </a:r>
            <a:r>
              <a:rPr lang="en-US" b="0" dirty="0">
                <a:solidFill>
                  <a:srgbClr val="FFFFFF"/>
                </a:solidFill>
              </a:rPr>
              <a:t>School of Medicine at the </a:t>
            </a:r>
            <a:r>
              <a:rPr lang="en-US" b="0" dirty="0">
                <a:solidFill>
                  <a:srgbClr val="FFFFFF"/>
                </a:solidFill>
                <a:latin typeface="+mj-lt"/>
              </a:rPr>
              <a:t>University of Pennsylvania</a:t>
            </a:r>
          </a:p>
          <a:p>
            <a:pPr>
              <a:spcBef>
                <a:spcPct val="20000"/>
              </a:spcBef>
            </a:pPr>
            <a:endParaRPr lang="en-US" b="0" dirty="0">
              <a:solidFill>
                <a:srgbClr val="FFFFFF"/>
              </a:solidFill>
              <a:latin typeface="+mj-lt"/>
            </a:endParaRPr>
          </a:p>
          <a:p>
            <a:pPr>
              <a:spcBef>
                <a:spcPct val="20000"/>
              </a:spcBef>
            </a:pPr>
            <a:r>
              <a:rPr lang="en-US" b="0" dirty="0">
                <a:solidFill>
                  <a:srgbClr val="FFFFFF"/>
                </a:solidFill>
                <a:latin typeface="+mj-lt"/>
              </a:rPr>
              <a:t>Principal Investigator, </a:t>
            </a:r>
            <a:r>
              <a:rPr lang="en-US" b="0" dirty="0" err="1">
                <a:solidFill>
                  <a:srgbClr val="FFFFFF"/>
                </a:solidFill>
                <a:latin typeface="+mj-lt"/>
              </a:rPr>
              <a:t>AudGenDB</a:t>
            </a:r>
            <a:r>
              <a:rPr lang="en-US" b="0" dirty="0">
                <a:solidFill>
                  <a:srgbClr val="FFFFFF"/>
                </a:solidFill>
                <a:latin typeface="+mj-lt"/>
              </a:rPr>
              <a:t> Project</a:t>
            </a:r>
          </a:p>
          <a:p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F22B2F1-D533-774C-9F19-D8E5DC0B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7522" y="6419668"/>
            <a:ext cx="2746478" cy="43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39049D-BC05-744B-B156-6455627A5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HUP LOGO COLOR_9_02">
            <a:extLst>
              <a:ext uri="{FF2B5EF4-FFF2-40B4-BE49-F238E27FC236}">
                <a16:creationId xmlns:a16="http://schemas.microsoft.com/office/drawing/2014/main" id="{610C8936-B6B1-9148-B9BE-48087D04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610" y="5114632"/>
            <a:ext cx="1065175" cy="711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CCCLOGO_RGB.JPG">
            <a:extLst>
              <a:ext uri="{FF2B5EF4-FFF2-40B4-BE49-F238E27FC236}">
                <a16:creationId xmlns:a16="http://schemas.microsoft.com/office/drawing/2014/main" id="{F69166F9-F551-2A41-A738-0B57BE32D72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7247" y="4191433"/>
            <a:ext cx="737824" cy="66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519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01881" y="328613"/>
            <a:ext cx="8823366" cy="700087"/>
          </a:xfrm>
        </p:spPr>
        <p:txBody>
          <a:bodyPr/>
          <a:lstStyle/>
          <a:p>
            <a:r>
              <a:rPr lang="en-US" sz="3400" dirty="0"/>
              <a:t>Text Mining: Regular Expressions</a:t>
            </a:r>
          </a:p>
        </p:txBody>
      </p:sp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31521-D05F-FD49-9D16-6BCEBF1ABF2A}"/>
              </a:ext>
            </a:extLst>
          </p:cNvPr>
          <p:cNvSpPr txBox="1"/>
          <p:nvPr/>
        </p:nvSpPr>
        <p:spPr>
          <a:xfrm>
            <a:off x="451262" y="1148322"/>
            <a:ext cx="869273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chemeClr val="bg1"/>
                </a:solidFill>
              </a:rPr>
              <a:t>Dispositive Expression (5):</a:t>
            </a:r>
          </a:p>
          <a:p>
            <a:r>
              <a:rPr lang="en-US" sz="2600" b="0" dirty="0">
                <a:solidFill>
                  <a:srgbClr val="FFC000"/>
                </a:solidFill>
              </a:rPr>
              <a:t>Example: </a:t>
            </a:r>
            <a:r>
              <a:rPr lang="en-US" sz="2600" b="0" dirty="0">
                <a:solidFill>
                  <a:srgbClr val="FFFF00"/>
                </a:solidFill>
              </a:rPr>
              <a:t>(vestibular(\\n| )aqueducts?.+(</a:t>
            </a:r>
            <a:r>
              <a:rPr lang="en-US" sz="2600" b="0" dirty="0" err="1">
                <a:solidFill>
                  <a:srgbClr val="FFFF00"/>
                </a:solidFill>
              </a:rPr>
              <a:t>is|are|with</a:t>
            </a:r>
            <a:r>
              <a:rPr lang="en-US" sz="2600" b="0" dirty="0">
                <a:solidFill>
                  <a:srgbClr val="FFFF00"/>
                </a:solidFill>
              </a:rPr>
              <a:t>)(\\n| ) ?(</a:t>
            </a:r>
            <a:r>
              <a:rPr lang="en-US" sz="2600" b="0" dirty="0" err="1">
                <a:solidFill>
                  <a:srgbClr val="FFFF00"/>
                </a:solidFill>
              </a:rPr>
              <a:t>mildly|markedly</a:t>
            </a:r>
            <a:r>
              <a:rPr lang="en-US" sz="2600" b="0" dirty="0">
                <a:solidFill>
                  <a:srgbClr val="FFFF00"/>
                </a:solidFill>
              </a:rPr>
              <a:t>)?(\\n|</a:t>
            </a:r>
            <a:r>
              <a:rPr lang="en-US" sz="2600" dirty="0"/>
              <a:t> </a:t>
            </a:r>
            <a:r>
              <a:rPr lang="en-US" sz="2600" b="0" dirty="0">
                <a:solidFill>
                  <a:srgbClr val="FFFF00"/>
                </a:solidFill>
              </a:rPr>
              <a:t>)(</a:t>
            </a:r>
            <a:r>
              <a:rPr lang="en-US" sz="2600" b="0" dirty="0" err="1">
                <a:solidFill>
                  <a:srgbClr val="FFFF00"/>
                </a:solidFill>
              </a:rPr>
              <a:t>enlarged|dilated|widened</a:t>
            </a:r>
            <a:r>
              <a:rPr lang="en-US" sz="2600" b="0" dirty="0">
                <a:solidFill>
                  <a:srgbClr val="FFFF00"/>
                </a:solidFill>
              </a:rPr>
              <a:t>))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4118B-58D6-D045-9513-957142104E44}"/>
              </a:ext>
            </a:extLst>
          </p:cNvPr>
          <p:cNvSpPr txBox="1"/>
          <p:nvPr/>
        </p:nvSpPr>
        <p:spPr>
          <a:xfrm>
            <a:off x="451254" y="2606163"/>
            <a:ext cx="85739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chemeClr val="bg1"/>
                </a:solidFill>
              </a:rPr>
              <a:t>Exclusionary Expression – Negative (13):</a:t>
            </a:r>
          </a:p>
          <a:p>
            <a:r>
              <a:rPr lang="en-US" sz="2600" b="0" dirty="0">
                <a:solidFill>
                  <a:srgbClr val="FFC000"/>
                </a:solidFill>
              </a:rPr>
              <a:t>Example: </a:t>
            </a:r>
            <a:r>
              <a:rPr lang="en-US" sz="2600" b="0" dirty="0">
                <a:solidFill>
                  <a:srgbClr val="FFFF00"/>
                </a:solidFill>
              </a:rPr>
              <a:t>no( |\n)evidence of </a:t>
            </a:r>
            <a:r>
              <a:rPr lang="en-US" sz="2600" b="0" dirty="0" err="1">
                <a:solidFill>
                  <a:srgbClr val="FFFF00"/>
                </a:solidFill>
              </a:rPr>
              <a:t>enlarg</a:t>
            </a:r>
            <a:r>
              <a:rPr lang="en-US" sz="2600" b="0" dirty="0">
                <a:solidFill>
                  <a:srgbClr val="FFFF00"/>
                </a:solidFill>
              </a:rPr>
              <a:t>(</a:t>
            </a:r>
            <a:r>
              <a:rPr lang="en-US" sz="2600" b="0" dirty="0" err="1">
                <a:solidFill>
                  <a:srgbClr val="FFFF00"/>
                </a:solidFill>
              </a:rPr>
              <a:t>ed|ement</a:t>
            </a:r>
            <a:r>
              <a:rPr lang="en-US" sz="2600" b="0" dirty="0">
                <a:solidFill>
                  <a:srgbClr val="FFFF00"/>
                </a:solidFill>
              </a:rPr>
              <a:t> of the) vestibular aqueducts?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ADE3E-D12F-E944-8B71-30AB82589CD5}"/>
              </a:ext>
            </a:extLst>
          </p:cNvPr>
          <p:cNvSpPr txBox="1"/>
          <p:nvPr/>
        </p:nvSpPr>
        <p:spPr>
          <a:xfrm>
            <a:off x="451254" y="4017838"/>
            <a:ext cx="86927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chemeClr val="bg1"/>
                </a:solidFill>
              </a:rPr>
              <a:t>Exclusionary Expression – Ambiguous (4):</a:t>
            </a:r>
          </a:p>
          <a:p>
            <a:r>
              <a:rPr lang="en-US" sz="2600" b="0" dirty="0">
                <a:solidFill>
                  <a:srgbClr val="FFC000"/>
                </a:solidFill>
              </a:rPr>
              <a:t>Example: </a:t>
            </a:r>
            <a:r>
              <a:rPr lang="en-US" sz="2600" b="0" dirty="0">
                <a:solidFill>
                  <a:srgbClr val="FFFF00"/>
                </a:solidFill>
              </a:rPr>
              <a:t>may represent\</a:t>
            </a:r>
            <a:r>
              <a:rPr lang="en-US" sz="2600" b="0" dirty="0" err="1">
                <a:solidFill>
                  <a:srgbClr val="FFFF00"/>
                </a:solidFill>
              </a:rPr>
              <a:t>nenlarged</a:t>
            </a:r>
            <a:r>
              <a:rPr lang="en-US" sz="2600" b="0" dirty="0">
                <a:solidFill>
                  <a:srgbClr val="FFFF00"/>
                </a:solidFill>
              </a:rPr>
              <a:t> vestibular aqueducts</a:t>
            </a:r>
            <a:endParaRPr lang="en-US" sz="2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5068"/>
      </p:ext>
    </p:extLst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Text Mining: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18,919</a:t>
            </a:r>
            <a:r>
              <a:rPr dirty="0"/>
              <a:t> radiology impressions in </a:t>
            </a:r>
            <a:r>
              <a:rPr dirty="0" err="1"/>
              <a:t>AudGenDB</a:t>
            </a:r>
            <a:endParaRPr dirty="0"/>
          </a:p>
          <a:p>
            <a:pPr lvl="1"/>
            <a:r>
              <a:rPr dirty="0"/>
              <a:t>6,255 patients</a:t>
            </a:r>
          </a:p>
          <a:p>
            <a:pPr lvl="1"/>
            <a:r>
              <a:rPr dirty="0">
                <a:solidFill>
                  <a:srgbClr val="85E9E9"/>
                </a:solidFill>
              </a:rPr>
              <a:t>206 impressions from 190 patients </a:t>
            </a:r>
            <a:r>
              <a:rPr dirty="0"/>
              <a:t>are found using the regex algorithms</a:t>
            </a:r>
          </a:p>
          <a:p>
            <a:pPr lvl="1"/>
            <a:r>
              <a:rPr dirty="0"/>
              <a:t>344 patients cumulatively at the three institutions represented in </a:t>
            </a:r>
            <a:r>
              <a:rPr dirty="0" err="1"/>
              <a:t>AudGenDB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Computational Methods to Identify HL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2400" dirty="0"/>
              <a:t>Most in the audience familiar with identifying HL progression using a collection of audiograms from a single patient</a:t>
            </a:r>
          </a:p>
          <a:p>
            <a:pPr lvl="1"/>
            <a:r>
              <a:rPr sz="2400" dirty="0"/>
              <a:t>Our task was to develop computational methods that could screen ~400,000 audiograms in </a:t>
            </a:r>
            <a:r>
              <a:rPr sz="2400" dirty="0" err="1"/>
              <a:t>AudGenDB</a:t>
            </a:r>
            <a:r>
              <a:rPr sz="2400" dirty="0"/>
              <a:t> from ~136,000 patients</a:t>
            </a:r>
          </a:p>
          <a:p>
            <a:pPr lvl="1"/>
            <a:r>
              <a:rPr sz="2400" dirty="0"/>
              <a:t>Given the large number of audiograms, we had one luxury: making a rigorous definition</a:t>
            </a:r>
          </a:p>
          <a:p>
            <a:pPr lvl="1"/>
            <a:r>
              <a:rPr sz="2400" dirty="0">
                <a:solidFill>
                  <a:srgbClr val="FFFF99"/>
                </a:solidFill>
              </a:rPr>
              <a:t>Our definition: </a:t>
            </a:r>
            <a:r>
              <a:rPr sz="2400" dirty="0"/>
              <a:t>Using </a:t>
            </a:r>
            <a:r>
              <a:rPr sz="2400" dirty="0">
                <a:solidFill>
                  <a:srgbClr val="85E9E9"/>
                </a:solidFill>
              </a:rPr>
              <a:t>masked bone thresholds</a:t>
            </a:r>
            <a:r>
              <a:rPr sz="2400" dirty="0"/>
              <a:t>, find patients whose PTA4 dropped by 10 dB from first to last hearing test.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HL Progression in AudGenDB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 dirty="0"/>
              <a:t>135,706 total patients</a:t>
            </a:r>
            <a:r>
              <a:rPr dirty="0"/>
              <a:t> with audiograms in </a:t>
            </a:r>
            <a:r>
              <a:rPr dirty="0" err="1"/>
              <a:t>AudGenDB</a:t>
            </a:r>
            <a:endParaRPr dirty="0"/>
          </a:p>
          <a:p>
            <a:pPr lvl="1"/>
            <a:r>
              <a:rPr b="1" dirty="0"/>
              <a:t>15,581 patients</a:t>
            </a:r>
            <a:r>
              <a:rPr dirty="0"/>
              <a:t> fitting inclusion criteria using </a:t>
            </a:r>
            <a:r>
              <a:rPr b="1" dirty="0"/>
              <a:t>masked bone conduction</a:t>
            </a:r>
            <a:r>
              <a:rPr dirty="0"/>
              <a:t>.</a:t>
            </a:r>
          </a:p>
          <a:p>
            <a:pPr lvl="1"/>
            <a:r>
              <a:rPr dirty="0"/>
              <a:t>Inclusion Criteria: Patients must have at least 3 hearing tests that dropped by 10 dB HL or more from first to last hearing test that were tested at 4 frequencies (500, 1000, 2000, and 4000 Hz).</a:t>
            </a:r>
          </a:p>
          <a:p>
            <a:pPr lvl="1"/>
            <a:r>
              <a:rPr dirty="0">
                <a:solidFill>
                  <a:srgbClr val="85E9E9"/>
                </a:solidFill>
              </a:rPr>
              <a:t>390 patients with HL progression</a:t>
            </a:r>
            <a:r>
              <a:rPr dirty="0"/>
              <a:t> defined by these criteria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Sample of Patients Demonstrating HL Progression</a:t>
            </a:r>
          </a:p>
        </p:txBody>
      </p:sp>
      <p:pic>
        <p:nvPicPr>
          <p:cNvPr id="3" name="Picture 1" descr="images/HLprogressionSampl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48080" y="1661566"/>
            <a:ext cx="6461760" cy="461297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09E30D-679D-5742-A557-1EC399D6E806}"/>
              </a:ext>
            </a:extLst>
          </p:cNvPr>
          <p:cNvSpPr txBox="1"/>
          <p:nvPr/>
        </p:nvSpPr>
        <p:spPr>
          <a:xfrm>
            <a:off x="2950997" y="6333807"/>
            <a:ext cx="22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85E9E9"/>
                </a:solidFill>
              </a:rPr>
              <a:t>PTA4 ~ Age (years)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HL Progression in EVA Patients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2400" dirty="0">
                <a:solidFill>
                  <a:srgbClr val="FFFF00"/>
                </a:solidFill>
              </a:rPr>
              <a:t>Changed definition:</a:t>
            </a:r>
            <a:r>
              <a:rPr sz="2400" dirty="0"/>
              <a:t> Using </a:t>
            </a:r>
            <a:r>
              <a:rPr sz="2400" b="1" dirty="0">
                <a:solidFill>
                  <a:srgbClr val="85E9E9"/>
                </a:solidFill>
              </a:rPr>
              <a:t>air </a:t>
            </a:r>
            <a:r>
              <a:rPr lang="en-US" sz="2400" b="1" dirty="0">
                <a:solidFill>
                  <a:srgbClr val="85E9E9"/>
                </a:solidFill>
              </a:rPr>
              <a:t>conduction </a:t>
            </a:r>
            <a:r>
              <a:rPr sz="2400" b="1" dirty="0">
                <a:solidFill>
                  <a:srgbClr val="85E9E9"/>
                </a:solidFill>
              </a:rPr>
              <a:t>thresholds</a:t>
            </a:r>
            <a:r>
              <a:rPr sz="2400" dirty="0"/>
              <a:t>, find patients whose PTA4 dropped by 10 dB from first to last hearing test.</a:t>
            </a:r>
          </a:p>
          <a:p>
            <a:pPr lvl="1"/>
            <a:r>
              <a:rPr sz="2400" dirty="0"/>
              <a:t>For routine monitoring of EVA patients, air </a:t>
            </a:r>
            <a:r>
              <a:rPr lang="en-US" sz="2400" dirty="0"/>
              <a:t>conduction </a:t>
            </a:r>
            <a:r>
              <a:rPr sz="2400" dirty="0"/>
              <a:t>thresholds were </a:t>
            </a:r>
            <a:r>
              <a:rPr lang="en-US" sz="2400" dirty="0"/>
              <a:t>typically </a:t>
            </a:r>
            <a:r>
              <a:rPr sz="2400" dirty="0"/>
              <a:t>measured</a:t>
            </a:r>
          </a:p>
          <a:p>
            <a:pPr lvl="1"/>
            <a:r>
              <a:rPr sz="2400" dirty="0"/>
              <a:t>155 patients (of the 190 found at CHOP) have enough audiogram data for analysis (at least 3 audiograms with all PTA4 frequencies included)</a:t>
            </a:r>
          </a:p>
          <a:p>
            <a:pPr lvl="1"/>
            <a:r>
              <a:rPr sz="2400" dirty="0">
                <a:solidFill>
                  <a:srgbClr val="85E9E9"/>
                </a:solidFill>
              </a:rPr>
              <a:t>60 </a:t>
            </a:r>
            <a:r>
              <a:rPr lang="en-US" sz="2400" dirty="0">
                <a:solidFill>
                  <a:srgbClr val="85E9E9"/>
                </a:solidFill>
              </a:rPr>
              <a:t>EVA </a:t>
            </a:r>
            <a:r>
              <a:rPr sz="2400" dirty="0">
                <a:solidFill>
                  <a:srgbClr val="85E9E9"/>
                </a:solidFill>
              </a:rPr>
              <a:t>patients </a:t>
            </a:r>
            <a:r>
              <a:rPr sz="2400" dirty="0"/>
              <a:t>demonstrated progressive hearing loss</a:t>
            </a:r>
          </a:p>
          <a:p>
            <a:pPr lvl="1"/>
            <a:r>
              <a:rPr sz="2400" dirty="0">
                <a:solidFill>
                  <a:srgbClr val="85E9E9"/>
                </a:solidFill>
              </a:rPr>
              <a:t>39% of the qualifying EVA patients </a:t>
            </a:r>
            <a:r>
              <a:rPr sz="2400" dirty="0"/>
              <a:t>have progressive hearing loss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Identifying Patients with Fluctuating Hearing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2000" dirty="0"/>
              <a:t>Approach: Calculate difference in PTA 4 from test to test as the patient ages</a:t>
            </a:r>
          </a:p>
          <a:p>
            <a:pPr lvl="1"/>
            <a:r>
              <a:rPr sz="2000" dirty="0"/>
              <a:t>Definition: Maximum &gt;= 10 dB between tests &amp; minimum &lt;= -10 dB between tests</a:t>
            </a:r>
          </a:p>
          <a:p>
            <a:pPr lvl="1"/>
            <a:r>
              <a:rPr sz="2000" dirty="0"/>
              <a:t>In other words, test-to-test change must go up at least 10 dB and drop by at least 10 dB</a:t>
            </a:r>
          </a:p>
          <a:p>
            <a:pPr lvl="1"/>
            <a:r>
              <a:rPr sz="2000" dirty="0"/>
              <a:t>Results</a:t>
            </a:r>
          </a:p>
          <a:p>
            <a:pPr lvl="2"/>
            <a:r>
              <a:rPr sz="1600" dirty="0"/>
              <a:t>190 total CHOP patients with EVA</a:t>
            </a:r>
          </a:p>
          <a:p>
            <a:pPr lvl="2"/>
            <a:r>
              <a:rPr sz="1600" dirty="0"/>
              <a:t>155 patients meet all inclusion criteria using </a:t>
            </a:r>
            <a:r>
              <a:rPr sz="1600" b="1" dirty="0"/>
              <a:t>air conduction</a:t>
            </a:r>
            <a:r>
              <a:rPr sz="1600" dirty="0"/>
              <a:t> for testing</a:t>
            </a:r>
          </a:p>
          <a:p>
            <a:pPr lvl="2"/>
            <a:r>
              <a:rPr sz="1600" dirty="0"/>
              <a:t>71 ears from 60 patients showed progression demonstrated progressive hearing loss</a:t>
            </a:r>
          </a:p>
          <a:p>
            <a:pPr lvl="2"/>
            <a:r>
              <a:rPr sz="1600" b="1" dirty="0"/>
              <a:t>36 ears that qualify as fluctuating</a:t>
            </a:r>
            <a:r>
              <a:rPr sz="1600" dirty="0"/>
              <a:t> in the entire data set</a:t>
            </a:r>
          </a:p>
          <a:p>
            <a:pPr lvl="2"/>
            <a:r>
              <a:rPr sz="1600" dirty="0"/>
              <a:t>19.9% of the hearing tests</a:t>
            </a:r>
          </a:p>
          <a:p>
            <a:pPr lvl="2"/>
            <a:r>
              <a:rPr sz="1600" b="1" dirty="0"/>
              <a:t>13 ears with fluctuating hearing thresholds</a:t>
            </a:r>
            <a:r>
              <a:rPr sz="1600" dirty="0"/>
              <a:t> among the </a:t>
            </a:r>
            <a:r>
              <a:rPr sz="1600" b="1" dirty="0"/>
              <a:t>progressive HL patients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Examples of Fluctuation in EVA Patients</a:t>
            </a:r>
          </a:p>
        </p:txBody>
      </p:sp>
      <p:pic>
        <p:nvPicPr>
          <p:cNvPr id="3" name="Picture 1" descr="images/FluctuatingPatientGraph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1188" y="1567180"/>
            <a:ext cx="6940732" cy="49549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Mathematical Modeling to Identify Progression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dirty="0"/>
              <a:t>Sudden hearing loss is a prominent feature of HL Progression</a:t>
            </a:r>
          </a:p>
          <a:p>
            <a:pPr lvl="1"/>
            <a:r>
              <a:rPr dirty="0"/>
              <a:t>Can we use mathematical modeling to categorize HL Progression profiles?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1"/>
            <a:r>
              <a:rPr dirty="0"/>
              <a:t>Model each patient</a:t>
            </a:r>
            <a:r>
              <a:rPr lang="en-US" dirty="0"/>
              <a:t>'</a:t>
            </a:r>
            <a:r>
              <a:rPr dirty="0"/>
              <a:t>s </a:t>
            </a:r>
            <a:r>
              <a:rPr lang="en-US" dirty="0"/>
              <a:t>    </a:t>
            </a:r>
            <a:r>
              <a:rPr i="1" dirty="0"/>
              <a:t>pta4 ~ age</a:t>
            </a:r>
            <a:r>
              <a:rPr dirty="0"/>
              <a:t> curve</a:t>
            </a:r>
          </a:p>
          <a:p>
            <a:pPr lvl="1"/>
            <a:r>
              <a:rPr dirty="0"/>
              <a:t>Extract variable values</a:t>
            </a:r>
          </a:p>
          <a:p>
            <a:pPr lvl="2"/>
            <a:r>
              <a:rPr dirty="0"/>
              <a:t>linear (m/</a:t>
            </a:r>
            <a:r>
              <a:rPr dirty="0">
                <a:latin typeface="Symbol" pitchFamily="2" charset="2"/>
              </a:rPr>
              <a:t>b</a:t>
            </a:r>
            <a:r>
              <a:rPr dirty="0"/>
              <a:t>1, b/</a:t>
            </a:r>
            <a:r>
              <a:rPr lang="en-US" dirty="0">
                <a:latin typeface="Symbol" pitchFamily="2" charset="2"/>
              </a:rPr>
              <a:t>b</a:t>
            </a:r>
            <a:r>
              <a:rPr dirty="0"/>
              <a:t>0, r</a:t>
            </a:r>
            <a:r>
              <a:rPr baseline="30000" dirty="0"/>
              <a:t>2</a:t>
            </a:r>
            <a:r>
              <a:rPr dirty="0"/>
              <a:t>)</a:t>
            </a:r>
          </a:p>
          <a:p>
            <a:pPr lvl="2"/>
            <a:r>
              <a:rPr dirty="0"/>
              <a:t>4th order polynomial</a:t>
            </a:r>
            <a:r>
              <a:rPr lang="en-US" dirty="0"/>
              <a:t>   </a:t>
            </a:r>
            <a:r>
              <a:rPr dirty="0"/>
              <a:t> (</a:t>
            </a:r>
            <a:r>
              <a:rPr lang="en-US" dirty="0">
                <a:latin typeface="Symbol" pitchFamily="2" charset="2"/>
              </a:rPr>
              <a:t>b</a:t>
            </a:r>
            <a:r>
              <a:rPr dirty="0"/>
              <a:t>4, </a:t>
            </a:r>
            <a:r>
              <a:rPr lang="en-US" dirty="0">
                <a:latin typeface="Symbol" pitchFamily="2" charset="2"/>
              </a:rPr>
              <a:t>b</a:t>
            </a:r>
            <a:r>
              <a:rPr dirty="0"/>
              <a:t>3, </a:t>
            </a:r>
            <a:r>
              <a:rPr lang="en-US" dirty="0">
                <a:latin typeface="Symbol" pitchFamily="2" charset="2"/>
              </a:rPr>
              <a:t>b</a:t>
            </a:r>
            <a:r>
              <a:rPr dirty="0"/>
              <a:t>2, </a:t>
            </a:r>
            <a:r>
              <a:rPr lang="en-US" dirty="0">
                <a:latin typeface="Symbol" pitchFamily="2" charset="2"/>
              </a:rPr>
              <a:t>b</a:t>
            </a:r>
            <a:r>
              <a:rPr dirty="0"/>
              <a:t>1, </a:t>
            </a:r>
            <a:r>
              <a:rPr lang="en-US" dirty="0">
                <a:latin typeface="Symbol" pitchFamily="2" charset="2"/>
              </a:rPr>
              <a:t>b</a:t>
            </a:r>
            <a:r>
              <a:rPr dirty="0"/>
              <a:t>0, r</a:t>
            </a:r>
            <a:r>
              <a:rPr baseline="30000" dirty="0"/>
              <a:t>2</a:t>
            </a:r>
            <a:r>
              <a:rPr dirty="0"/>
              <a:t>)</a:t>
            </a:r>
            <a:endParaRPr lang="en-US" dirty="0"/>
          </a:p>
          <a:p>
            <a:pPr lvl="2"/>
            <a:endParaRPr lang="en-US" sz="1200" dirty="0"/>
          </a:p>
          <a:p>
            <a:pPr marL="914400" lvl="2" indent="0">
              <a:buNone/>
            </a:pPr>
            <a:endParaRPr dirty="0"/>
          </a:p>
        </p:txBody>
      </p:sp>
      <p:pic>
        <p:nvPicPr>
          <p:cNvPr id="5" name="Picture 1" descr="images/MathModelsHLprogression.jpeg">
            <a:extLst>
              <a:ext uri="{FF2B5EF4-FFF2-40B4-BE49-F238E27FC236}">
                <a16:creationId xmlns:a16="http://schemas.microsoft.com/office/drawing/2014/main" id="{1FFA914D-EF85-6142-9A9B-1E9C7DB1466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14549" y="3663769"/>
            <a:ext cx="3226526" cy="28511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images/ClusterHLprogression_small.png">
            <a:extLst>
              <a:ext uri="{FF2B5EF4-FFF2-40B4-BE49-F238E27FC236}">
                <a16:creationId xmlns:a16="http://schemas.microsoft.com/office/drawing/2014/main" id="{DB620C62-106E-004E-A086-A9E9EEE0D1F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64183" y="4624205"/>
            <a:ext cx="3006634" cy="204224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B18ABD8-56E1-AC47-B4D7-7A616A951467}"/>
              </a:ext>
            </a:extLst>
          </p:cNvPr>
          <p:cNvSpPr/>
          <p:nvPr/>
        </p:nvSpPr>
        <p:spPr bwMode="auto">
          <a:xfrm rot="19075419">
            <a:off x="4319263" y="3116149"/>
            <a:ext cx="978193" cy="609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rgbClr val="FFFF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C1525FB-7850-1146-A978-B27058652342}"/>
              </a:ext>
            </a:extLst>
          </p:cNvPr>
          <p:cNvSpPr/>
          <p:nvPr/>
        </p:nvSpPr>
        <p:spPr bwMode="auto">
          <a:xfrm>
            <a:off x="6425184" y="3663769"/>
            <a:ext cx="484632" cy="489204"/>
          </a:xfrm>
          <a:prstGeom prst="down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0FB94-54E3-C64C-9544-F2E20239BD9C}"/>
              </a:ext>
            </a:extLst>
          </p:cNvPr>
          <p:cNvSpPr txBox="1"/>
          <p:nvPr/>
        </p:nvSpPr>
        <p:spPr>
          <a:xfrm>
            <a:off x="5941179" y="4170826"/>
            <a:ext cx="14526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Clustering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50295"/>
            <a:ext cx="4038600" cy="4525963"/>
          </a:xfrm>
        </p:spPr>
        <p:txBody>
          <a:bodyPr/>
          <a:lstStyle/>
          <a:p>
            <a:pPr lvl="1"/>
            <a:r>
              <a:rPr sz="1800" dirty="0"/>
              <a:t>Sudden Hearing Loss</a:t>
            </a:r>
            <a:r>
              <a:rPr lang="en-US" sz="1800" dirty="0"/>
              <a:t> (black line)</a:t>
            </a:r>
            <a:r>
              <a:rPr sz="1800" dirty="0"/>
              <a:t> is best modeled with 4th degree polynomial</a:t>
            </a:r>
          </a:p>
          <a:p>
            <a:pPr lvl="2"/>
            <a:r>
              <a:rPr sz="1600" b="1" dirty="0"/>
              <a:t>Linear model</a:t>
            </a:r>
            <a:r>
              <a:rPr lang="en-US" sz="1600" b="1" dirty="0"/>
              <a:t> </a:t>
            </a:r>
            <a:r>
              <a:rPr sz="1600" dirty="0"/>
              <a:t>fits the data </a:t>
            </a:r>
            <a:r>
              <a:rPr sz="1600" b="1" dirty="0"/>
              <a:t>poorly</a:t>
            </a:r>
            <a:r>
              <a:rPr lang="en-US" sz="1600" dirty="0"/>
              <a:t> (blue line)</a:t>
            </a:r>
            <a:r>
              <a:rPr sz="1600" dirty="0"/>
              <a:t>, which is reflected in a low r</a:t>
            </a:r>
            <a:r>
              <a:rPr sz="1600" baseline="30000" dirty="0"/>
              <a:t>2</a:t>
            </a:r>
            <a:r>
              <a:rPr sz="1600" dirty="0"/>
              <a:t> value</a:t>
            </a:r>
          </a:p>
          <a:p>
            <a:pPr lvl="2"/>
            <a:r>
              <a:rPr sz="1600" b="1" dirty="0"/>
              <a:t>4th order polynomial model</a:t>
            </a:r>
            <a:r>
              <a:rPr sz="1600" dirty="0"/>
              <a:t> fit is </a:t>
            </a:r>
            <a:r>
              <a:rPr sz="1600" b="1" dirty="0"/>
              <a:t>good</a:t>
            </a:r>
            <a:r>
              <a:rPr lang="en-US" sz="1600" dirty="0"/>
              <a:t> (green line)</a:t>
            </a:r>
            <a:r>
              <a:rPr sz="1600" dirty="0"/>
              <a:t>, and </a:t>
            </a:r>
            <a:r>
              <a:rPr lang="en-US" sz="1600" dirty="0"/>
              <a:t>  </a:t>
            </a:r>
            <a:r>
              <a:rPr sz="1600" dirty="0"/>
              <a:t>r</a:t>
            </a:r>
            <a:r>
              <a:rPr sz="1600" baseline="30000" dirty="0"/>
              <a:t>2</a:t>
            </a:r>
            <a:r>
              <a:rPr sz="1600" dirty="0"/>
              <a:t> value is high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50294"/>
            <a:ext cx="4038600" cy="4525963"/>
          </a:xfrm>
        </p:spPr>
        <p:txBody>
          <a:bodyPr/>
          <a:lstStyle/>
          <a:p>
            <a:pPr lvl="1"/>
            <a:r>
              <a:rPr sz="1800" dirty="0"/>
              <a:t>Slow HL Progression is well-modeled with both </a:t>
            </a:r>
            <a:r>
              <a:rPr lang="en-US" sz="1800" dirty="0"/>
              <a:t>linear and polynomial </a:t>
            </a:r>
            <a:r>
              <a:rPr sz="1800" dirty="0"/>
              <a:t>approaches</a:t>
            </a:r>
          </a:p>
          <a:p>
            <a:pPr lvl="2"/>
            <a:r>
              <a:rPr sz="1600" b="1" dirty="0">
                <a:solidFill>
                  <a:srgbClr val="FFFF99"/>
                </a:solidFill>
              </a:rPr>
              <a:t>Linear model</a:t>
            </a:r>
            <a:r>
              <a:rPr sz="1600" dirty="0">
                <a:solidFill>
                  <a:srgbClr val="FFFF99"/>
                </a:solidFill>
              </a:rPr>
              <a:t> fit is </a:t>
            </a:r>
            <a:r>
              <a:rPr sz="1600" b="1" dirty="0">
                <a:solidFill>
                  <a:srgbClr val="FFFF99"/>
                </a:solidFill>
              </a:rPr>
              <a:t>good</a:t>
            </a:r>
            <a:r>
              <a:rPr sz="1600" dirty="0">
                <a:solidFill>
                  <a:srgbClr val="FFFF99"/>
                </a:solidFill>
              </a:rPr>
              <a:t> and r</a:t>
            </a:r>
            <a:r>
              <a:rPr sz="1600" baseline="30000" dirty="0">
                <a:solidFill>
                  <a:srgbClr val="FFFF99"/>
                </a:solidFill>
              </a:rPr>
              <a:t>2</a:t>
            </a:r>
            <a:r>
              <a:rPr sz="1600" dirty="0">
                <a:solidFill>
                  <a:srgbClr val="FFFF99"/>
                </a:solidFill>
              </a:rPr>
              <a:t> value is high</a:t>
            </a:r>
          </a:p>
          <a:p>
            <a:pPr lvl="2"/>
            <a:r>
              <a:rPr sz="1600" b="1" dirty="0">
                <a:solidFill>
                  <a:srgbClr val="FFFF99"/>
                </a:solidFill>
              </a:rPr>
              <a:t>4th order polynomial</a:t>
            </a:r>
            <a:r>
              <a:rPr sz="1600" dirty="0">
                <a:solidFill>
                  <a:srgbClr val="FFFF99"/>
                </a:solidFill>
              </a:rPr>
              <a:t> is </a:t>
            </a:r>
            <a:r>
              <a:rPr sz="1600" b="1" dirty="0">
                <a:solidFill>
                  <a:srgbClr val="FFFF99"/>
                </a:solidFill>
              </a:rPr>
              <a:t>good</a:t>
            </a:r>
            <a:r>
              <a:rPr sz="1600" dirty="0">
                <a:solidFill>
                  <a:srgbClr val="FFFF99"/>
                </a:solidFill>
              </a:rPr>
              <a:t>, and r</a:t>
            </a:r>
            <a:r>
              <a:rPr sz="1600" baseline="30000" dirty="0">
                <a:solidFill>
                  <a:srgbClr val="FFFF99"/>
                </a:solidFill>
              </a:rPr>
              <a:t>2</a:t>
            </a:r>
            <a:r>
              <a:rPr sz="1600" dirty="0">
                <a:solidFill>
                  <a:srgbClr val="FFFF99"/>
                </a:solidFill>
              </a:rPr>
              <a:t> value is high</a:t>
            </a:r>
            <a:r>
              <a:rPr lang="en-US" sz="1600" dirty="0">
                <a:solidFill>
                  <a:srgbClr val="FFFF99"/>
                </a:solidFill>
              </a:rPr>
              <a:t>  (all models fit perfectly, and therefore overlap)</a:t>
            </a:r>
            <a:endParaRPr sz="1600" dirty="0">
              <a:solidFill>
                <a:srgbClr val="FFFF99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8B7F32-DBFA-A440-B95C-7285B0E3F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dirty="0"/>
              <a:t>Mathematical Modeling:</a:t>
            </a:r>
            <a:br>
              <a:rPr lang="en-US" dirty="0"/>
            </a:br>
            <a:r>
              <a:rPr lang="en-US" sz="3200" dirty="0"/>
              <a:t>Theoretical Curves</a:t>
            </a:r>
            <a:endParaRPr dirty="0"/>
          </a:p>
        </p:txBody>
      </p:sp>
      <p:pic>
        <p:nvPicPr>
          <p:cNvPr id="8" name="Picture 1" descr="images/RegressionModels_Sudden.png">
            <a:extLst>
              <a:ext uri="{FF2B5EF4-FFF2-40B4-BE49-F238E27FC236}">
                <a16:creationId xmlns:a16="http://schemas.microsoft.com/office/drawing/2014/main" id="{584756AC-D228-6B44-A36E-315D175C5CF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2883" b="3172"/>
          <a:stretch/>
        </p:blipFill>
        <p:spPr bwMode="auto">
          <a:xfrm>
            <a:off x="753292" y="4058194"/>
            <a:ext cx="4038600" cy="27083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9" name="Picture 1" descr="images/RegressionModels_Slow.png">
            <a:extLst>
              <a:ext uri="{FF2B5EF4-FFF2-40B4-BE49-F238E27FC236}">
                <a16:creationId xmlns:a16="http://schemas.microsoft.com/office/drawing/2014/main" id="{7A997411-2572-0B4A-B02C-7A802E201AC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2882" b="3171"/>
          <a:stretch/>
        </p:blipFill>
        <p:spPr bwMode="auto">
          <a:xfrm>
            <a:off x="4944292" y="4058194"/>
            <a:ext cx="4038600" cy="27083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0" y="-194757"/>
            <a:ext cx="8229600" cy="1143000"/>
          </a:xfrm>
        </p:spPr>
        <p:txBody>
          <a:bodyPr/>
          <a:lstStyle/>
          <a:p>
            <a:r>
              <a:rPr lang="en-US" sz="3200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308" y="767276"/>
            <a:ext cx="3795491" cy="503484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CHOP</a:t>
            </a:r>
          </a:p>
          <a:p>
            <a:r>
              <a:rPr lang="en-US" sz="1600" dirty="0"/>
              <a:t>John </a:t>
            </a:r>
            <a:r>
              <a:rPr lang="en-US" sz="1600" dirty="0" err="1"/>
              <a:t>Germiller</a:t>
            </a:r>
            <a:r>
              <a:rPr lang="en-US" sz="1600" dirty="0"/>
              <a:t>, MD PhD (</a:t>
            </a:r>
            <a:r>
              <a:rPr lang="en-US" sz="1600" dirty="0" err="1"/>
              <a:t>Oto</a:t>
            </a:r>
            <a:r>
              <a:rPr lang="en-US" sz="1600" dirty="0"/>
              <a:t>)</a:t>
            </a:r>
          </a:p>
          <a:p>
            <a:r>
              <a:rPr lang="en-US" sz="1600" dirty="0"/>
              <a:t>Joy Peterson, </a:t>
            </a:r>
            <a:r>
              <a:rPr lang="en-US" sz="1600" dirty="0" err="1"/>
              <a:t>AuD</a:t>
            </a:r>
            <a:r>
              <a:rPr lang="en-US" sz="1600" dirty="0"/>
              <a:t> (Audiology)</a:t>
            </a:r>
          </a:p>
          <a:p>
            <a:r>
              <a:rPr lang="en-US" sz="1600" dirty="0"/>
              <a:t>Ian </a:t>
            </a:r>
            <a:r>
              <a:rPr lang="en-US" sz="1600" dirty="0" err="1"/>
              <a:t>Krantz</a:t>
            </a:r>
            <a:r>
              <a:rPr lang="en-US" sz="1600" dirty="0"/>
              <a:t>, MD (Genetics)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Biomedical Informatics</a:t>
            </a:r>
          </a:p>
          <a:p>
            <a:r>
              <a:rPr lang="en-US" sz="1600" dirty="0"/>
              <a:t>Jeff Pennington (Lead)</a:t>
            </a:r>
          </a:p>
          <a:p>
            <a:r>
              <a:rPr lang="en-US" sz="1600" dirty="0"/>
              <a:t>Byron Ruth (Web Architect)</a:t>
            </a:r>
          </a:p>
          <a:p>
            <a:r>
              <a:rPr lang="en-US" sz="1600" dirty="0"/>
              <a:t>Jeff Miller (Imaging)</a:t>
            </a:r>
          </a:p>
          <a:p>
            <a:r>
              <a:rPr lang="en-US" sz="1600" dirty="0"/>
              <a:t>Aaron </a:t>
            </a:r>
            <a:r>
              <a:rPr lang="en-US" sz="1600" dirty="0" err="1"/>
              <a:t>Masino</a:t>
            </a:r>
            <a:r>
              <a:rPr lang="en-US" sz="1600" dirty="0"/>
              <a:t> (Machine Learning)</a:t>
            </a:r>
          </a:p>
          <a:p>
            <a:endParaRPr lang="en-US" sz="1600" dirty="0"/>
          </a:p>
          <a:p>
            <a:pPr marL="0" indent="0">
              <a:buFontTx/>
              <a:buNone/>
            </a:pPr>
            <a:r>
              <a:rPr lang="en-US" sz="1600" b="1" dirty="0"/>
              <a:t>Data Science &amp; Biostatistics</a:t>
            </a:r>
          </a:p>
          <a:p>
            <a:r>
              <a:rPr lang="en-US" sz="1600" dirty="0" err="1"/>
              <a:t>Lezhou</a:t>
            </a:r>
            <a:r>
              <a:rPr lang="en-US" sz="1600" dirty="0"/>
              <a:t> “Joe” Wu, MPH </a:t>
            </a:r>
          </a:p>
          <a:p>
            <a:r>
              <a:rPr lang="en-US" sz="1600" dirty="0"/>
              <a:t>Ying Cui, MPH</a:t>
            </a:r>
          </a:p>
          <a:p>
            <a:r>
              <a:rPr lang="en-US" sz="1600" dirty="0" err="1"/>
              <a:t>Baichen</a:t>
            </a:r>
            <a:r>
              <a:rPr lang="en-US" sz="1600" dirty="0"/>
              <a:t> Xu, MPH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600" b="1" dirty="0"/>
              <a:t>Research Audiologists</a:t>
            </a:r>
          </a:p>
          <a:p>
            <a:r>
              <a:rPr lang="en-US" sz="1600" dirty="0"/>
              <a:t>Faith Sikorski, </a:t>
            </a:r>
            <a:r>
              <a:rPr lang="en-US" sz="1600" dirty="0" err="1"/>
              <a:t>AuD</a:t>
            </a:r>
            <a:endParaRPr lang="en-US" sz="1600" dirty="0"/>
          </a:p>
          <a:p>
            <a:r>
              <a:rPr lang="en-US" sz="1600" dirty="0"/>
              <a:t>Danielle </a:t>
            </a:r>
            <a:r>
              <a:rPr lang="en-US" sz="1600" dirty="0" err="1"/>
              <a:t>Leisner</a:t>
            </a:r>
            <a:r>
              <a:rPr lang="en-US" sz="1600" dirty="0"/>
              <a:t>, </a:t>
            </a:r>
            <a:r>
              <a:rPr lang="en-US" sz="1600" dirty="0" err="1"/>
              <a:t>AuD</a:t>
            </a:r>
            <a:endParaRPr lang="en-US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834217" y="761634"/>
            <a:ext cx="3795491" cy="5034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600" dirty="0"/>
              <a:t>Vanderbilt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Linda Hood</a:t>
            </a:r>
            <a:r>
              <a:rPr lang="en-US" sz="1600" b="0" dirty="0"/>
              <a:t>, PhD</a:t>
            </a:r>
            <a:r>
              <a:rPr lang="en-US" sz="1600" b="0" dirty="0">
                <a:solidFill>
                  <a:srgbClr val="FFFF00"/>
                </a:solidFill>
              </a:rPr>
              <a:t> </a:t>
            </a:r>
            <a:r>
              <a:rPr lang="en-US" sz="1600" b="0" dirty="0"/>
              <a:t>(Sub-PI, Audiology)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Jordan </a:t>
            </a:r>
            <a:r>
              <a:rPr lang="en-US" sz="1600" b="0" dirty="0" err="1">
                <a:solidFill>
                  <a:srgbClr val="FFFF00"/>
                </a:solidFill>
              </a:rPr>
              <a:t>Racca</a:t>
            </a:r>
            <a:r>
              <a:rPr lang="en-US" sz="1600" b="0" dirty="0">
                <a:solidFill>
                  <a:srgbClr val="FFFF00"/>
                </a:solidFill>
              </a:rPr>
              <a:t> </a:t>
            </a:r>
            <a:r>
              <a:rPr lang="en-US" sz="1600" b="0" dirty="0"/>
              <a:t>(Audiology)</a:t>
            </a:r>
          </a:p>
          <a:p>
            <a:r>
              <a:rPr lang="en-US" sz="1600" b="0" dirty="0"/>
              <a:t>Jana </a:t>
            </a:r>
            <a:r>
              <a:rPr lang="en-US" sz="1600" b="0" dirty="0" err="1"/>
              <a:t>Shirey</a:t>
            </a:r>
            <a:r>
              <a:rPr lang="en-US" sz="1600" b="0" dirty="0"/>
              <a:t>-Rice (IT)</a:t>
            </a:r>
          </a:p>
          <a:p>
            <a:endParaRPr lang="en-US" sz="1600" dirty="0"/>
          </a:p>
          <a:p>
            <a:pPr marL="0" indent="0">
              <a:buFontTx/>
              <a:buNone/>
            </a:pPr>
            <a:r>
              <a:rPr lang="en-US" sz="1600" dirty="0"/>
              <a:t>Boston Children’s Hospital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Margaret </a:t>
            </a:r>
            <a:r>
              <a:rPr lang="en-US" sz="1600" b="0" dirty="0" err="1">
                <a:solidFill>
                  <a:srgbClr val="FFFF00"/>
                </a:solidFill>
              </a:rPr>
              <a:t>Kenna</a:t>
            </a:r>
            <a:r>
              <a:rPr lang="en-US" sz="1600" b="0" dirty="0"/>
              <a:t>, MD (Sub-PI, </a:t>
            </a:r>
            <a:r>
              <a:rPr lang="en-US" sz="1600" b="0" dirty="0" err="1"/>
              <a:t>Oto</a:t>
            </a:r>
            <a:r>
              <a:rPr lang="en-US" sz="1600" b="0" dirty="0"/>
              <a:t>)</a:t>
            </a:r>
          </a:p>
          <a:p>
            <a:r>
              <a:rPr lang="en-US" sz="1600" b="0" dirty="0"/>
              <a:t>Tamar Gomes</a:t>
            </a:r>
            <a:r>
              <a:rPr lang="en-US" sz="1600" b="0" dirty="0">
                <a:solidFill>
                  <a:srgbClr val="FFFFFF"/>
                </a:solidFill>
              </a:rPr>
              <a:t>, </a:t>
            </a:r>
            <a:r>
              <a:rPr lang="en-US" sz="1600" b="0" dirty="0" err="1">
                <a:solidFill>
                  <a:srgbClr val="FFFFFF"/>
                </a:solidFill>
              </a:rPr>
              <a:t>AuD</a:t>
            </a:r>
            <a:r>
              <a:rPr lang="en-US" sz="1600" b="0" dirty="0">
                <a:solidFill>
                  <a:srgbClr val="FFFF00"/>
                </a:solidFill>
              </a:rPr>
              <a:t> </a:t>
            </a:r>
            <a:r>
              <a:rPr lang="en-US" sz="1600" b="0" dirty="0"/>
              <a:t>(Audiology)</a:t>
            </a:r>
          </a:p>
          <a:p>
            <a:r>
              <a:rPr lang="en-US" sz="1600" b="0" dirty="0"/>
              <a:t>Derek Stiles</a:t>
            </a:r>
            <a:r>
              <a:rPr lang="en-US" sz="1600" b="0" dirty="0">
                <a:solidFill>
                  <a:srgbClr val="FFFFFF"/>
                </a:solidFill>
              </a:rPr>
              <a:t>, PhD</a:t>
            </a:r>
            <a:r>
              <a:rPr lang="en-US" sz="1600" b="0" dirty="0">
                <a:solidFill>
                  <a:srgbClr val="FFFF00"/>
                </a:solidFill>
              </a:rPr>
              <a:t> </a:t>
            </a:r>
            <a:r>
              <a:rPr lang="en-US" sz="1600" b="0" dirty="0"/>
              <a:t>(Audiology)</a:t>
            </a:r>
          </a:p>
          <a:p>
            <a:r>
              <a:rPr lang="en-US" sz="1600" b="0" dirty="0"/>
              <a:t>Julie Edwards (CRC)</a:t>
            </a:r>
          </a:p>
          <a:p>
            <a:r>
              <a:rPr lang="en-US" sz="1600" b="0" dirty="0"/>
              <a:t>Juliana </a:t>
            </a:r>
            <a:r>
              <a:rPr lang="en-US" sz="1600" b="0" dirty="0" err="1"/>
              <a:t>Manganella</a:t>
            </a:r>
            <a:r>
              <a:rPr lang="en-US" sz="1600" b="0" dirty="0"/>
              <a:t> (CRC)</a:t>
            </a:r>
          </a:p>
          <a:p>
            <a:endParaRPr lang="en-US" sz="1800" b="0" dirty="0"/>
          </a:p>
          <a:p>
            <a:pPr marL="0" indent="0">
              <a:buNone/>
            </a:pPr>
            <a:r>
              <a:rPr lang="en-US" sz="1800" dirty="0"/>
              <a:t>External Advisory Board</a:t>
            </a:r>
          </a:p>
          <a:p>
            <a:r>
              <a:rPr lang="en-US" sz="1600" b="0" dirty="0"/>
              <a:t>J. Richard Landis, PhD, (</a:t>
            </a:r>
            <a:r>
              <a:rPr lang="en-US" sz="1600" b="0" dirty="0" err="1"/>
              <a:t>Biostats</a:t>
            </a:r>
            <a:r>
              <a:rPr lang="en-US" sz="1600" b="0" dirty="0"/>
              <a:t>)</a:t>
            </a:r>
          </a:p>
          <a:p>
            <a:r>
              <a:rPr lang="en-US" sz="1600" b="0" dirty="0"/>
              <a:t> Albert H. Park, MD (</a:t>
            </a:r>
            <a:r>
              <a:rPr lang="en-US" sz="1600" b="0" dirty="0" err="1"/>
              <a:t>Oto</a:t>
            </a:r>
            <a:r>
              <a:rPr lang="en-US" sz="1600" b="0" dirty="0"/>
              <a:t>)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Beth A. </a:t>
            </a:r>
            <a:r>
              <a:rPr lang="en-US" sz="1600" b="0" dirty="0" err="1">
                <a:solidFill>
                  <a:srgbClr val="FFFF00"/>
                </a:solidFill>
              </a:rPr>
              <a:t>Prieve</a:t>
            </a:r>
            <a:r>
              <a:rPr lang="en-US" sz="1600" b="0" dirty="0">
                <a:solidFill>
                  <a:srgbClr val="FFFF00"/>
                </a:solidFill>
              </a:rPr>
              <a:t> </a:t>
            </a:r>
            <a:r>
              <a:rPr lang="en-US" sz="1600" b="0" dirty="0"/>
              <a:t>(Audiology)</a:t>
            </a:r>
          </a:p>
          <a:p>
            <a:r>
              <a:rPr lang="en-US" sz="1600" b="0" dirty="0">
                <a:solidFill>
                  <a:srgbClr val="FFFF00"/>
                </a:solidFill>
              </a:rPr>
              <a:t>Christine </a:t>
            </a:r>
            <a:r>
              <a:rPr lang="en-US" sz="1600" b="0" dirty="0" err="1">
                <a:solidFill>
                  <a:srgbClr val="FFFF00"/>
                </a:solidFill>
              </a:rPr>
              <a:t>Yoshinaga-Itano</a:t>
            </a:r>
            <a:r>
              <a:rPr lang="en-US" sz="1600" b="0" dirty="0"/>
              <a:t>, PhD (Audiology)</a:t>
            </a:r>
          </a:p>
        </p:txBody>
      </p:sp>
    </p:spTree>
    <p:extLst>
      <p:ext uri="{BB962C8B-B14F-4D97-AF65-F5344CB8AC3E}">
        <p14:creationId xmlns:p14="http://schemas.microsoft.com/office/powerpoint/2010/main" val="3315683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sz="3600" dirty="0"/>
              <a:t>Clustering HL Progression Profiles (PTA4 ~ Age)</a:t>
            </a:r>
          </a:p>
        </p:txBody>
      </p:sp>
      <p:pic>
        <p:nvPicPr>
          <p:cNvPr id="3" name="Picture 1" descr="images/ClusterHLprogress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5176" y="1558835"/>
            <a:ext cx="6535783" cy="46684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6350000"/>
            <a:ext cx="91440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1600" dirty="0">
                <a:solidFill>
                  <a:schemeClr val="accent5"/>
                </a:solidFill>
              </a:rPr>
              <a:t>Clustering of Models Can Generate Useful Categorization of HL Progression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sz="3600" dirty="0"/>
              <a:t>Two Categories of Sudden Hearing Drop Profiles Distinguished by Clustering: CHOP EVA Cohort</a:t>
            </a:r>
          </a:p>
        </p:txBody>
      </p:sp>
      <p:pic>
        <p:nvPicPr>
          <p:cNvPr id="3" name="Picture 1" descr="images/SuddenDrop_StableClust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498" y="2158999"/>
            <a:ext cx="4295302" cy="30661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6134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>
                <a:solidFill>
                  <a:schemeClr val="accent5"/>
                </a:solidFill>
              </a:rPr>
              <a:t>Sudden Drops In An Overall Stable Profile</a:t>
            </a:r>
          </a:p>
        </p:txBody>
      </p:sp>
      <p:pic>
        <p:nvPicPr>
          <p:cNvPr id="5" name="Picture 1" descr="images/SuddenDrop_NotStabl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159000"/>
            <a:ext cx="4295300" cy="306614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3"/>
          <p:cNvSpPr txBox="1"/>
          <p:nvPr/>
        </p:nvSpPr>
        <p:spPr>
          <a:xfrm>
            <a:off x="4648200" y="56134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>
                <a:solidFill>
                  <a:schemeClr val="accent5"/>
                </a:solidFill>
              </a:rPr>
              <a:t>Sudden Drops Without an Otherwise Stable Profile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lvl="1"/>
            <a:r>
              <a:rPr sz="2000" dirty="0"/>
              <a:t>Big Data in hearing sciences requires development of new computational methods to characterize hearing data</a:t>
            </a:r>
          </a:p>
          <a:p>
            <a:pPr lvl="1"/>
            <a:r>
              <a:rPr sz="2000" dirty="0"/>
              <a:t>Text mining approaches can be used to identify patient cohorts that have traditionally taken considerable effort to find</a:t>
            </a:r>
          </a:p>
          <a:p>
            <a:pPr lvl="1"/>
            <a:r>
              <a:rPr sz="2000" dirty="0"/>
              <a:t>Algorithms have been developed to identify temporal patterns in hearing tests relevant to hearing research, such as HL prog</a:t>
            </a:r>
            <a:r>
              <a:rPr lang="en-US" sz="2000" dirty="0"/>
              <a:t>r</a:t>
            </a:r>
            <a:r>
              <a:rPr sz="2000" dirty="0"/>
              <a:t>ession and fluctuation</a:t>
            </a:r>
          </a:p>
          <a:p>
            <a:pPr lvl="1"/>
            <a:r>
              <a:rPr sz="2000" dirty="0"/>
              <a:t>These approaches can digest large datasets, and provide ‘features’ for machine learning</a:t>
            </a:r>
          </a:p>
          <a:p>
            <a:pPr lvl="1"/>
            <a:r>
              <a:rPr sz="2000" dirty="0"/>
              <a:t>In the long term, predictive analytical techniques using these approaches can be developed</a:t>
            </a:r>
          </a:p>
          <a:p>
            <a:pPr lvl="1"/>
            <a:r>
              <a:rPr sz="2000" dirty="0"/>
              <a:t>Clinical decision support (CDS) systems can then incorporate predictive analytic models to facilitate the evaluation of patients in audiological and </a:t>
            </a:r>
            <a:r>
              <a:rPr sz="2000" dirty="0" err="1"/>
              <a:t>otolaryngological</a:t>
            </a:r>
            <a:r>
              <a:rPr sz="2000" dirty="0"/>
              <a:t> practices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AudGenDB Home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AudGenDB website is found at </a:t>
            </a:r>
            <a:r>
              <a:rPr>
                <a:hlinkClick r:id="rId2"/>
              </a:rPr>
              <a:t>https://audgendb.chop.edu/</a:t>
            </a:r>
            <a:r>
              <a:t>.</a:t>
            </a:r>
          </a:p>
        </p:txBody>
      </p:sp>
      <p:pic>
        <p:nvPicPr>
          <p:cNvPr id="4" name="Picture 1" descr="images/AudGenDB%20Home%20Page.jpg">
            <a:hlinkClick r:id="rId2"/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108200"/>
            <a:ext cx="40386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Questions?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Audiological and Genetic Database (</a:t>
            </a:r>
            <a:r>
              <a:rPr dirty="0" err="1"/>
              <a:t>AudGenDB</a:t>
            </a:r>
            <a:r>
              <a:rPr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2400" dirty="0"/>
              <a:t>Pediatric hearing research integrates complex data from varying specialties, on large numbers of patients.</a:t>
            </a:r>
          </a:p>
          <a:p>
            <a:pPr lvl="1"/>
            <a:r>
              <a:rPr sz="2400" dirty="0"/>
              <a:t>Examples of data in </a:t>
            </a:r>
            <a:r>
              <a:rPr sz="2400" dirty="0" err="1"/>
              <a:t>AudGenDB</a:t>
            </a:r>
            <a:r>
              <a:rPr sz="2400" dirty="0"/>
              <a:t>:</a:t>
            </a:r>
          </a:p>
          <a:p>
            <a:pPr lvl="2"/>
            <a:r>
              <a:rPr sz="2000" dirty="0"/>
              <a:t>Audiogram for hearing thresholds</a:t>
            </a:r>
          </a:p>
          <a:p>
            <a:pPr lvl="2"/>
            <a:r>
              <a:rPr sz="2000" dirty="0"/>
              <a:t>Evoked responses (e.g. ABR)</a:t>
            </a:r>
          </a:p>
          <a:p>
            <a:pPr lvl="2"/>
            <a:r>
              <a:rPr sz="2000" dirty="0"/>
              <a:t>Speech and language performance</a:t>
            </a:r>
          </a:p>
          <a:p>
            <a:pPr lvl="2"/>
            <a:r>
              <a:rPr sz="2000" dirty="0"/>
              <a:t>Diagnoses and problems</a:t>
            </a:r>
          </a:p>
          <a:p>
            <a:pPr lvl="2"/>
            <a:r>
              <a:rPr sz="2000" dirty="0"/>
              <a:t>Procedures</a:t>
            </a:r>
          </a:p>
          <a:p>
            <a:pPr lvl="2"/>
            <a:r>
              <a:rPr sz="2000" dirty="0"/>
              <a:t>Temporal bone imaging</a:t>
            </a:r>
          </a:p>
          <a:p>
            <a:pPr lvl="1"/>
            <a:r>
              <a:rPr sz="2400" dirty="0"/>
              <a:t>Large-scale hearing research projects would benefit from an integrated electronic database that incorporates these varied data.</a:t>
            </a:r>
          </a:p>
        </p:txBody>
      </p:sp>
    </p:spTree>
    <p:extLst>
      <p:ext uri="{BB962C8B-B14F-4D97-AF65-F5344CB8AC3E}">
        <p14:creationId xmlns:p14="http://schemas.microsoft.com/office/powerpoint/2010/main" val="2474540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ChangeArrowheads="1"/>
          </p:cNvSpPr>
          <p:nvPr/>
        </p:nvSpPr>
        <p:spPr bwMode="auto">
          <a:xfrm>
            <a:off x="0" y="5525294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0" dirty="0">
                <a:solidFill>
                  <a:srgbClr val="C2E6E3"/>
                </a:solidFill>
                <a:ea typeface="ＭＳ Ｐゴシック"/>
                <a:cs typeface="ＭＳ Ｐゴシック"/>
              </a:rPr>
              <a:t>Color Scheme: CHOP Blue, Harvard (BCH) Crimson, </a:t>
            </a:r>
          </a:p>
          <a:p>
            <a:pPr algn="ctr" eaLnBrk="0" hangingPunct="0"/>
            <a:r>
              <a:rPr lang="en-US" sz="2000" b="0" dirty="0">
                <a:solidFill>
                  <a:srgbClr val="C2E6E3"/>
                </a:solidFill>
                <a:ea typeface="ＭＳ Ｐゴシック"/>
                <a:cs typeface="ＭＳ Ｐゴシック"/>
              </a:rPr>
              <a:t>and Vanderbilt Commodore Gold. 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39796" y="607916"/>
            <a:ext cx="7772400" cy="700087"/>
          </a:xfrm>
        </p:spPr>
        <p:txBody>
          <a:bodyPr/>
          <a:lstStyle/>
          <a:p>
            <a:pPr eaLnBrk="1" hangingPunct="1"/>
            <a:r>
              <a:rPr lang="en-US" b="1" dirty="0"/>
              <a:t>Distribution of Patients in </a:t>
            </a:r>
            <a:r>
              <a:rPr lang="en-US" b="1" dirty="0" err="1"/>
              <a:t>AudGenDB</a:t>
            </a:r>
            <a:endParaRPr lang="en-US" b="1" dirty="0"/>
          </a:p>
        </p:txBody>
      </p:sp>
      <p:pic>
        <p:nvPicPr>
          <p:cNvPr id="819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6C67A9-24E9-D748-BD7C-EB28E884ED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901" b="26965"/>
          <a:stretch/>
        </p:blipFill>
        <p:spPr>
          <a:xfrm>
            <a:off x="328550" y="2210893"/>
            <a:ext cx="8534400" cy="28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47464"/>
      </p:ext>
    </p:extLst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8"/>
          <p:cNvSpPr>
            <a:spLocks noChangeArrowheads="1"/>
          </p:cNvSpPr>
          <p:nvPr/>
        </p:nvSpPr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0">
              <a:ea typeface="ＭＳ Ｐゴシック"/>
              <a:cs typeface="ＭＳ Ｐゴシック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57213" y="328613"/>
            <a:ext cx="7772400" cy="700087"/>
          </a:xfrm>
        </p:spPr>
        <p:txBody>
          <a:bodyPr/>
          <a:lstStyle/>
          <a:p>
            <a:pPr eaLnBrk="1" hangingPunct="1"/>
            <a:r>
              <a:rPr lang="en-US" sz="3600" b="1" dirty="0"/>
              <a:t>Data Science – Machine Learning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04825" y="1181100"/>
            <a:ext cx="8220075" cy="5349875"/>
          </a:xfrm>
        </p:spPr>
        <p:txBody>
          <a:bodyPr/>
          <a:lstStyle/>
          <a:p>
            <a:pPr marL="171450" indent="-171450" eaLnBrk="1" hangingPunct="1">
              <a:buFontTx/>
              <a:buNone/>
              <a:defRPr/>
            </a:pPr>
            <a:endParaRPr lang="en-US" sz="400" dirty="0">
              <a:solidFill>
                <a:srgbClr val="FF9933"/>
              </a:solidFill>
            </a:endParaRPr>
          </a:p>
          <a:p>
            <a:pPr eaLnBrk="1" hangingPunct="1">
              <a:defRPr/>
            </a:pPr>
            <a:r>
              <a:rPr lang="en-US" sz="2800" dirty="0" err="1"/>
              <a:t>AudGenDB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6AFF7A"/>
                </a:solidFill>
              </a:rPr>
              <a:t>Advantage</a:t>
            </a:r>
            <a:r>
              <a:rPr lang="en-US" sz="2800" dirty="0"/>
              <a:t> – Massive Amounts of Data</a:t>
            </a:r>
          </a:p>
          <a:p>
            <a:pPr eaLnBrk="1" hangingPunct="1">
              <a:defRPr/>
            </a:pPr>
            <a:r>
              <a:rPr lang="en-US" sz="2800" dirty="0" err="1"/>
              <a:t>AudGenDB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9933"/>
                </a:solidFill>
              </a:rPr>
              <a:t>Disadvantage</a:t>
            </a:r>
            <a:r>
              <a:rPr lang="en-US" sz="2800" dirty="0"/>
              <a:t> – Massive Amounts of Data</a:t>
            </a:r>
          </a:p>
          <a:p>
            <a:pPr eaLnBrk="1" hangingPunct="1">
              <a:defRPr/>
            </a:pPr>
            <a:r>
              <a:rPr lang="en-US" sz="2800" dirty="0"/>
              <a:t>Difference: Structured vs. Unstructured Data</a:t>
            </a:r>
          </a:p>
          <a:p>
            <a:pPr eaLnBrk="1" hangingPunct="1">
              <a:defRPr/>
            </a:pPr>
            <a:r>
              <a:rPr lang="en-US" sz="2800" dirty="0"/>
              <a:t>Unfortunately, Much Unstructured Clinical Data</a:t>
            </a:r>
          </a:p>
          <a:p>
            <a:pPr eaLnBrk="1" hangingPunct="1">
              <a:defRPr/>
            </a:pPr>
            <a:r>
              <a:rPr lang="en-US" sz="2800" dirty="0"/>
              <a:t>How Do We Sort Out Unstructured Data?</a:t>
            </a:r>
          </a:p>
          <a:p>
            <a:pPr lvl="1" eaLnBrk="1" hangingPunct="1">
              <a:defRPr/>
            </a:pPr>
            <a:r>
              <a:rPr lang="en-US" dirty="0"/>
              <a:t> Manual </a:t>
            </a:r>
            <a:r>
              <a:rPr lang="en-US" dirty="0" err="1"/>
              <a:t>Curation</a:t>
            </a:r>
            <a:r>
              <a:rPr lang="en-US" dirty="0"/>
              <a:t> – Time &amp; Labor Intensive</a:t>
            </a:r>
          </a:p>
          <a:p>
            <a:pPr lvl="1" eaLnBrk="1" hangingPunct="1">
              <a:defRPr/>
            </a:pPr>
            <a:r>
              <a:rPr lang="en-US" dirty="0"/>
              <a:t> Machine Learning – Accuracy? </a:t>
            </a:r>
          </a:p>
        </p:txBody>
      </p:sp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403975"/>
            <a:ext cx="64928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21600" y="6630988"/>
            <a:ext cx="1422400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0580649"/>
      </p:ext>
    </p:extLst>
  </p:cSld>
  <p:clrMapOvr>
    <a:masterClrMapping/>
  </p:clrMapOvr>
  <p:transition advTm="22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Talk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Work in Progress</a:t>
            </a:r>
          </a:p>
          <a:p>
            <a:pPr lvl="1"/>
            <a:r>
              <a:t>Demonstrate textmining approaches</a:t>
            </a:r>
          </a:p>
          <a:p>
            <a:pPr lvl="1"/>
            <a:r>
              <a:t>Discuss algorithms to identify progression</a:t>
            </a:r>
          </a:p>
          <a:p>
            <a:pPr lvl="1"/>
            <a:r>
              <a:t>Discuss mathematical modeling to facilitate our analyses</a:t>
            </a:r>
          </a:p>
          <a:p>
            <a:pPr lvl="1"/>
            <a:r>
              <a:t>Touch on how these approaches facilitate the long term goal of 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1899097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Mathematical Modeling to Identify Progression Types</a:t>
            </a:r>
          </a:p>
        </p:txBody>
      </p:sp>
      <p:pic>
        <p:nvPicPr>
          <p:cNvPr id="3" name="Picture 1" descr="images/RegressionModels_Sudd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130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mages/RegressionModels_Slow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2413000"/>
            <a:ext cx="4038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168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Big Data &amp; Audiology</a:t>
            </a:r>
          </a:p>
        </p:txBody>
      </p:sp>
      <p:pic>
        <p:nvPicPr>
          <p:cNvPr id="3" name="Picture 1" descr="images/BigDataCov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19497" y="-12597"/>
            <a:ext cx="6293467" cy="687059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6350000"/>
            <a:ext cx="91440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>
                <a:solidFill>
                  <a:srgbClr val="2C13CC"/>
                </a:solidFill>
              </a:rPr>
              <a:t>Audiology Today, 28:42-49 (2016)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274638"/>
            <a:ext cx="8717280" cy="1143000"/>
          </a:xfrm>
        </p:spPr>
        <p:txBody>
          <a:bodyPr/>
          <a:lstStyle/>
          <a:p>
            <a:pPr marL="0" lvl="0" indent="0">
              <a:buNone/>
            </a:pPr>
            <a:r>
              <a:rPr sz="3600" dirty="0"/>
              <a:t>Big Data: Opportun</a:t>
            </a:r>
            <a:r>
              <a:rPr lang="en-US" sz="3600" dirty="0"/>
              <a:t>i</a:t>
            </a:r>
            <a:r>
              <a:rPr sz="3600" dirty="0"/>
              <a:t>ties &amp;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1417638"/>
            <a:ext cx="8229600" cy="4525963"/>
          </a:xfrm>
        </p:spPr>
        <p:txBody>
          <a:bodyPr/>
          <a:lstStyle/>
          <a:p>
            <a:pPr lvl="1"/>
            <a:r>
              <a:rPr dirty="0"/>
              <a:t>Provides opportunities</a:t>
            </a:r>
          </a:p>
          <a:p>
            <a:pPr lvl="2"/>
            <a:r>
              <a:rPr dirty="0"/>
              <a:t>Large cohort sizes</a:t>
            </a:r>
          </a:p>
          <a:p>
            <a:pPr lvl="2"/>
            <a:r>
              <a:rPr dirty="0"/>
              <a:t>Comparison across institutions</a:t>
            </a:r>
          </a:p>
          <a:p>
            <a:pPr lvl="2"/>
            <a:r>
              <a:rPr dirty="0"/>
              <a:t>Compendium of data resources to bring to bear on a problem</a:t>
            </a:r>
          </a:p>
          <a:p>
            <a:pPr lvl="2"/>
            <a:r>
              <a:rPr dirty="0"/>
              <a:t>Rapid testing of hypotheses</a:t>
            </a:r>
          </a:p>
          <a:p>
            <a:pPr lvl="1"/>
            <a:r>
              <a:rPr dirty="0"/>
              <a:t>Presents Challenges</a:t>
            </a:r>
          </a:p>
          <a:p>
            <a:pPr lvl="2"/>
            <a:r>
              <a:rPr dirty="0"/>
              <a:t>Observational studies</a:t>
            </a:r>
          </a:p>
          <a:p>
            <a:pPr lvl="2"/>
            <a:r>
              <a:rPr dirty="0"/>
              <a:t>Sparsity of data</a:t>
            </a:r>
          </a:p>
          <a:p>
            <a:pPr lvl="2"/>
            <a:r>
              <a:rPr dirty="0"/>
              <a:t>Significant amounts of data in the form of text, which isn’t readily accessible to computational methods without further work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The Audiological and Genetic Database (</a:t>
            </a:r>
            <a:r>
              <a:rPr lang="en-US" dirty="0" err="1"/>
              <a:t>AudGenDB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1" descr="images/Data%20Summary%20Pennington%20Pap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715" y="1652089"/>
            <a:ext cx="8760823" cy="44534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6184537"/>
            <a:ext cx="91440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>
                <a:hlinkClick r:id="rId3"/>
              </a:rPr>
              <a:t>Pennington et al., 2019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Hearing Loss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sz="2600" dirty="0"/>
              <a:t>The larger question – Enlarged Vestibular Aqueduct (EVA) is a subset of the HL Progression problem</a:t>
            </a:r>
          </a:p>
          <a:p>
            <a:pPr lvl="1"/>
            <a:r>
              <a:rPr sz="2600" dirty="0"/>
              <a:t>How to determine which patients will progress?</a:t>
            </a:r>
            <a:endParaRPr lang="en-US" sz="2600" dirty="0"/>
          </a:p>
          <a:p>
            <a:pPr lvl="1"/>
            <a:r>
              <a:rPr lang="en-US" sz="2600" dirty="0"/>
              <a:t>Can machine learning techniques be used to predict HL progression?</a:t>
            </a:r>
            <a:endParaRPr sz="2600" dirty="0"/>
          </a:p>
          <a:p>
            <a:pPr lvl="1"/>
            <a:r>
              <a:rPr sz="2600" dirty="0"/>
              <a:t>What computational approaches can we bring to bear on the problem?</a:t>
            </a:r>
          </a:p>
          <a:p>
            <a:pPr lvl="1"/>
            <a:r>
              <a:rPr sz="2600" dirty="0"/>
              <a:t>What features are available for inclusion as features</a:t>
            </a:r>
            <a:r>
              <a:rPr lang="en-US" sz="2600" dirty="0"/>
              <a:t> in machine learning techniques</a:t>
            </a:r>
            <a:r>
              <a:rPr sz="2600" dirty="0"/>
              <a:t>?</a:t>
            </a:r>
          </a:p>
          <a:p>
            <a:pPr lvl="1"/>
            <a:r>
              <a:rPr sz="2600" dirty="0"/>
              <a:t>Can we generate ‘computed phenotypes’?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Identifying an EVA Cohort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No unique ICD Code</a:t>
            </a:r>
          </a:p>
          <a:p>
            <a:pPr lvl="1"/>
            <a:r>
              <a:rPr dirty="0"/>
              <a:t>How to identify the cohort?</a:t>
            </a:r>
          </a:p>
          <a:p>
            <a:pPr lvl="2"/>
            <a:r>
              <a:rPr dirty="0"/>
              <a:t>Track in the clinic (Approach Taken at Boston Children’s &amp; Vanderbilt)</a:t>
            </a:r>
          </a:p>
          <a:p>
            <a:pPr lvl="2"/>
            <a:r>
              <a:rPr dirty="0"/>
              <a:t>Text Mining Radiology Reports (CHOP Approach)</a:t>
            </a:r>
          </a:p>
          <a:p>
            <a:pPr lvl="1"/>
            <a:r>
              <a:rPr dirty="0"/>
              <a:t>Radiology Reports are ‘Semi-Structured’</a:t>
            </a:r>
          </a:p>
          <a:p>
            <a:pPr lvl="2"/>
            <a:r>
              <a:rPr dirty="0"/>
              <a:t>Organization is stereotyped</a:t>
            </a:r>
          </a:p>
          <a:p>
            <a:pPr lvl="2"/>
            <a:r>
              <a:rPr dirty="0"/>
              <a:t>Language is idiosyncratic for each clinician</a:t>
            </a:r>
          </a:p>
          <a:p>
            <a:pPr lvl="2"/>
            <a:r>
              <a:rPr dirty="0"/>
              <a:t>(Some believe verbosity is elegant ;-)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Text Mining for the Term ‘vestibular aqueduct’</a:t>
            </a:r>
          </a:p>
        </p:txBody>
      </p:sp>
      <p:pic>
        <p:nvPicPr>
          <p:cNvPr id="3" name="Picture 1" descr="images/text_mining_v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1931" y="1715906"/>
            <a:ext cx="6540137" cy="46780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Text Mining for the Term ‘vestibular aqueduct’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914"/>
            <a:ext cx="8229600" cy="4525963"/>
          </a:xfrm>
        </p:spPr>
        <p:txBody>
          <a:bodyPr/>
          <a:lstStyle/>
          <a:p>
            <a:pPr lvl="1"/>
            <a:r>
              <a:rPr sz="2400" b="1" dirty="0">
                <a:solidFill>
                  <a:srgbClr val="85E9E9"/>
                </a:solidFill>
              </a:rPr>
              <a:t>18,919 radiology impressions</a:t>
            </a:r>
            <a:r>
              <a:rPr sz="2400" b="1" dirty="0"/>
              <a:t> </a:t>
            </a:r>
            <a:r>
              <a:rPr sz="2400" dirty="0"/>
              <a:t>in </a:t>
            </a:r>
            <a:r>
              <a:rPr sz="2400" dirty="0" err="1"/>
              <a:t>AudGenDB</a:t>
            </a:r>
            <a:endParaRPr sz="2400" dirty="0"/>
          </a:p>
          <a:p>
            <a:pPr lvl="1"/>
            <a:r>
              <a:rPr sz="2400" b="1" dirty="0">
                <a:solidFill>
                  <a:srgbClr val="85E9E9"/>
                </a:solidFill>
              </a:rPr>
              <a:t>2726 observations </a:t>
            </a:r>
            <a:r>
              <a:rPr sz="2400" dirty="0"/>
              <a:t>can be found with the term, ’vestibular aqueduct`</a:t>
            </a:r>
          </a:p>
          <a:p>
            <a:pPr lvl="1"/>
            <a:r>
              <a:rPr sz="2400" b="1" dirty="0">
                <a:solidFill>
                  <a:srgbClr val="85E9E9"/>
                </a:solidFill>
              </a:rPr>
              <a:t>256 impressions </a:t>
            </a:r>
            <a:r>
              <a:rPr sz="2400" dirty="0"/>
              <a:t>have the term more than twice</a:t>
            </a:r>
          </a:p>
          <a:p>
            <a:pPr lvl="1"/>
            <a:r>
              <a:rPr sz="2400" dirty="0"/>
              <a:t>Hand-curated 30 of these</a:t>
            </a:r>
          </a:p>
          <a:p>
            <a:pPr lvl="2"/>
            <a:r>
              <a:rPr sz="2000" dirty="0"/>
              <a:t>21 describe EVA</a:t>
            </a:r>
          </a:p>
          <a:p>
            <a:pPr lvl="2"/>
            <a:r>
              <a:rPr sz="2000" dirty="0"/>
              <a:t>2 definitely not enlarged</a:t>
            </a:r>
          </a:p>
          <a:p>
            <a:pPr lvl="2"/>
            <a:r>
              <a:rPr sz="2000" dirty="0"/>
              <a:t>5 used radiology CYA words (ambiguous)</a:t>
            </a:r>
          </a:p>
          <a:p>
            <a:pPr lvl="2"/>
            <a:r>
              <a:rPr sz="2000" dirty="0"/>
              <a:t>1 duplicate report</a:t>
            </a:r>
          </a:p>
          <a:p>
            <a:pPr lvl="2"/>
            <a:r>
              <a:rPr sz="2000" dirty="0"/>
              <a:t>1 thin vestibular aqueduct</a:t>
            </a:r>
          </a:p>
          <a:p>
            <a:pPr lvl="1"/>
            <a:r>
              <a:rPr sz="2400" dirty="0"/>
              <a:t>A list of specific terms assembled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4BF5FC"/>
      </a:hlink>
      <a:folHlink>
        <a:srgbClr val="9DCBC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bciii_classic" id="{006B2559-A3BF-DF4D-AF45-43F27C123197}" vid="{C9172055-550F-AA45-8303-F06635808D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1576</Words>
  <Application>Microsoft Macintosh PowerPoint</Application>
  <PresentationFormat>On-screen Show (4:3)</PresentationFormat>
  <Paragraphs>195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ＭＳ Ｐゴシック</vt:lpstr>
      <vt:lpstr>Arial</vt:lpstr>
      <vt:lpstr>Calibri</vt:lpstr>
      <vt:lpstr>Courier New</vt:lpstr>
      <vt:lpstr>Symbol</vt:lpstr>
      <vt:lpstr>System Font Regular</vt:lpstr>
      <vt:lpstr>Wingdings</vt:lpstr>
      <vt:lpstr>Default Design</vt:lpstr>
      <vt:lpstr>PowerPoint Presentation</vt:lpstr>
      <vt:lpstr>Acknowledgements</vt:lpstr>
      <vt:lpstr>Big Data &amp; Audiology</vt:lpstr>
      <vt:lpstr>Big Data: Opportunities &amp; Challenges</vt:lpstr>
      <vt:lpstr>The Audiological and Genetic Database (AudGenDB)</vt:lpstr>
      <vt:lpstr>Hearing Loss Progression</vt:lpstr>
      <vt:lpstr>Identifying an EVA Cohort</vt:lpstr>
      <vt:lpstr>Text Mining for the Term ‘vestibular aqueduct’</vt:lpstr>
      <vt:lpstr>Text Mining for the Term ‘vestibular aqueduct’</vt:lpstr>
      <vt:lpstr>Text Mining: Regular Expressions</vt:lpstr>
      <vt:lpstr>Text Mining: Regular Expressions</vt:lpstr>
      <vt:lpstr>Computational Methods to Identify HL Progression</vt:lpstr>
      <vt:lpstr>HL Progression in AudGenDB</vt:lpstr>
      <vt:lpstr>Sample of Patients Demonstrating HL Progression</vt:lpstr>
      <vt:lpstr>HL Progression in EVA Patients</vt:lpstr>
      <vt:lpstr>Identifying Patients with Fluctuating Hearing</vt:lpstr>
      <vt:lpstr>Examples of Fluctuation in EVA Patients</vt:lpstr>
      <vt:lpstr>Mathematical Modeling to Identify Progression Types</vt:lpstr>
      <vt:lpstr>Mathematical Modeling: Theoretical Curves</vt:lpstr>
      <vt:lpstr>Clustering HL Progression Profiles (PTA4 ~ Age)</vt:lpstr>
      <vt:lpstr>Two Categories of Sudden Hearing Drop Profiles Distinguished by Clustering: CHOP EVA Cohort</vt:lpstr>
      <vt:lpstr>Conclusions</vt:lpstr>
      <vt:lpstr>AudGenDB Home Page</vt:lpstr>
      <vt:lpstr>Questions?</vt:lpstr>
      <vt:lpstr>The Audiological and Genetic Database (AudGenDB)</vt:lpstr>
      <vt:lpstr>Distribution of Patients in AudGenDB</vt:lpstr>
      <vt:lpstr>Data Science – Machine Learning</vt:lpstr>
      <vt:lpstr>Talk Outline</vt:lpstr>
      <vt:lpstr>Mathematical Modeling to Identify Progression Types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85</TotalTime>
  <Words>5</Words>
  <Application>Microsoft Macintosh PowerPoint</Application>
  <PresentationFormat>On-screen Show (4:3)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Courier New</vt:lpstr>
      <vt:lpstr>System Font Regular</vt:lpstr>
      <vt:lpstr>Wingdings</vt:lpstr>
      <vt:lpstr>Default Design</vt:lpstr>
      <vt:lpstr>Title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Text-mining for Cohort Ascertainment and Analysis of Patients with EVA</dc:title>
  <dc:creator>Children’s Hospital of Philadelphia</dc:creator>
  <cp:keywords/>
  <cp:lastModifiedBy>Bryan Crenshaw</cp:lastModifiedBy>
  <cp:revision>13</cp:revision>
  <dcterms:created xsi:type="dcterms:W3CDTF">2020-03-06T22:21:12Z</dcterms:created>
  <dcterms:modified xsi:type="dcterms:W3CDTF">2020-03-07T01:32:30Z</dcterms:modified>
</cp:coreProperties>
</file>